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47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03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7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44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6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91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258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59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596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642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21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EFE2-793E-4CB9-BC32-EA51DA4E3884}" type="datetimeFigureOut">
              <a:rPr kumimoji="1" lang="ja-JP" altLang="en-US" smtClean="0"/>
              <a:t>2018/9/17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CEA5-6195-4004-BCC5-257D060BF0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4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C146AB3F-7D3E-4005-A4F2-563E192F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29" y="1327488"/>
            <a:ext cx="5505450" cy="4404360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="" xmlns:a16="http://schemas.microsoft.com/office/drawing/2014/main" id="{016FADE9-F565-49EF-A101-994EFCC37888}"/>
              </a:ext>
            </a:extLst>
          </p:cNvPr>
          <p:cNvCxnSpPr/>
          <p:nvPr/>
        </p:nvCxnSpPr>
        <p:spPr>
          <a:xfrm flipV="1">
            <a:off x="1149290" y="5595457"/>
            <a:ext cx="0" cy="6040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A4B8C7E9-CD1E-4DD5-846F-7C5BC4885E82}"/>
              </a:ext>
            </a:extLst>
          </p:cNvPr>
          <p:cNvSpPr txBox="1"/>
          <p:nvPr/>
        </p:nvSpPr>
        <p:spPr>
          <a:xfrm>
            <a:off x="883031" y="6199463"/>
            <a:ext cx="645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  <a:r>
              <a:rPr kumimoji="1" lang="en-US" altLang="ja-JP" dirty="0"/>
              <a:t>CPS must be set around 10,000 by changing the probe current</a:t>
            </a:r>
            <a:endParaRPr kumimoji="1" lang="ja-JP" altLang="en-US" dirty="0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="" xmlns:a16="http://schemas.microsoft.com/office/drawing/2014/main" id="{0F9D4E1B-5B32-40FC-9964-6787A4E45F59}"/>
              </a:ext>
            </a:extLst>
          </p:cNvPr>
          <p:cNvCxnSpPr>
            <a:cxnSpLocks/>
          </p:cNvCxnSpPr>
          <p:nvPr/>
        </p:nvCxnSpPr>
        <p:spPr>
          <a:xfrm flipV="1">
            <a:off x="1578526" y="5595457"/>
            <a:ext cx="0" cy="26844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566644A1-790C-4A61-B2AD-1DCDB4A8CAD0}"/>
              </a:ext>
            </a:extLst>
          </p:cNvPr>
          <p:cNvSpPr txBox="1"/>
          <p:nvPr/>
        </p:nvSpPr>
        <p:spPr>
          <a:xfrm>
            <a:off x="1360152" y="5830130"/>
            <a:ext cx="689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②</a:t>
            </a:r>
            <a:r>
              <a:rPr kumimoji="1" lang="en-US" altLang="ja-JP" dirty="0"/>
              <a:t>DT must be set between 20% and 30% by changing the time constant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FBE0559E-6A1B-4085-B479-60C5CAC4C915}"/>
              </a:ext>
            </a:extLst>
          </p:cNvPr>
          <p:cNvCxnSpPr/>
          <p:nvPr/>
        </p:nvCxnSpPr>
        <p:spPr>
          <a:xfrm>
            <a:off x="5880681" y="1166070"/>
            <a:ext cx="0" cy="3523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4463A05F-A220-4AD8-A3E4-2E10C70FE44F}"/>
              </a:ext>
            </a:extLst>
          </p:cNvPr>
          <p:cNvSpPr txBox="1"/>
          <p:nvPr/>
        </p:nvSpPr>
        <p:spPr>
          <a:xfrm>
            <a:off x="5127979" y="796738"/>
            <a:ext cx="150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Time constant</a:t>
            </a:r>
            <a:endParaRPr kumimoji="1" lang="ja-JP" altLang="en-US" dirty="0"/>
          </a:p>
        </p:txBody>
      </p:sp>
      <p:sp>
        <p:nvSpPr>
          <p:cNvPr id="14" name="右中かっこ 13">
            <a:extLst>
              <a:ext uri="{FF2B5EF4-FFF2-40B4-BE49-F238E27FC236}">
                <a16:creationId xmlns="" xmlns:a16="http://schemas.microsoft.com/office/drawing/2014/main" id="{8F0D81CF-75D8-4621-8390-D02D456FF735}"/>
              </a:ext>
            </a:extLst>
          </p:cNvPr>
          <p:cNvSpPr/>
          <p:nvPr/>
        </p:nvSpPr>
        <p:spPr>
          <a:xfrm rot="16200000">
            <a:off x="1973773" y="751775"/>
            <a:ext cx="45719" cy="990009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079E172B-DBC2-4549-970A-A4EE667D25CD}"/>
              </a:ext>
            </a:extLst>
          </p:cNvPr>
          <p:cNvSpPr txBox="1"/>
          <p:nvPr/>
        </p:nvSpPr>
        <p:spPr>
          <a:xfrm>
            <a:off x="503677" y="773490"/>
            <a:ext cx="427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Spectrum/image/map and line/multi points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89C975EC-EF19-4A52-890F-D1917D13D6B6}"/>
              </a:ext>
            </a:extLst>
          </p:cNvPr>
          <p:cNvSpPr txBox="1"/>
          <p:nvPr/>
        </p:nvSpPr>
        <p:spPr>
          <a:xfrm>
            <a:off x="7666929" y="6488668"/>
            <a:ext cx="1477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1 Start up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="" xmlns:a16="http://schemas.microsoft.com/office/drawing/2014/main" id="{69C45F4F-83D5-4EA7-AB7D-124079DE99A8}"/>
              </a:ext>
            </a:extLst>
          </p:cNvPr>
          <p:cNvSpPr txBox="1"/>
          <p:nvPr/>
        </p:nvSpPr>
        <p:spPr>
          <a:xfrm>
            <a:off x="1149290" y="6482411"/>
            <a:ext cx="589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(In advance, you must switch off the power of the IR camera)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471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44842" y="774357"/>
            <a:ext cx="39615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　</a:t>
            </a:r>
            <a:r>
              <a:rPr kumimoji="1" lang="en-US" altLang="ja-JP" dirty="0" smtClean="0"/>
              <a:t>Select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“spectrum Tab”</a:t>
            </a:r>
          </a:p>
          <a:p>
            <a:endParaRPr kumimoji="1" lang="en-US" altLang="ja-JP" dirty="0"/>
          </a:p>
          <a:p>
            <a:r>
              <a:rPr kumimoji="1" lang="ja-JP" altLang="en-US" dirty="0" smtClean="0"/>
              <a:t>②　</a:t>
            </a:r>
            <a:r>
              <a:rPr kumimoji="1" lang="en-US" altLang="ja-JP" dirty="0" smtClean="0"/>
              <a:t>Open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saved csv file to be conversed.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5" y="2410346"/>
            <a:ext cx="2314286" cy="422857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44842" y="2041014"/>
            <a:ext cx="395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　ファイル</a:t>
            </a:r>
            <a:r>
              <a:rPr kumimoji="1" lang="en-US" altLang="ja-JP" dirty="0" smtClean="0"/>
              <a:t>(F) </a:t>
            </a:r>
            <a:r>
              <a:rPr kumimoji="1" lang="ja-JP" altLang="en-US" dirty="0" smtClean="0"/>
              <a:t>→ 名前をつけて保存</a:t>
            </a:r>
            <a:r>
              <a:rPr kumimoji="1" lang="en-US" altLang="ja-JP" dirty="0" smtClean="0"/>
              <a:t>(A)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93" y="2753673"/>
            <a:ext cx="2876190" cy="300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208108" y="3716079"/>
            <a:ext cx="159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Raw spectrum data</a:t>
            </a:r>
            <a:endParaRPr kumimoji="1" lang="ja-JP" altLang="en-US" sz="14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593492" y="3925459"/>
            <a:ext cx="1614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中かっこ 9"/>
          <p:cNvSpPr/>
          <p:nvPr/>
        </p:nvSpPr>
        <p:spPr>
          <a:xfrm>
            <a:off x="5869049" y="4085411"/>
            <a:ext cx="45719" cy="578019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52514" y="4160922"/>
            <a:ext cx="2292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spectrum as graphic file</a:t>
            </a:r>
            <a:endParaRPr kumimoji="1" lang="ja-JP" altLang="en-US" sz="14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053646" y="4370302"/>
            <a:ext cx="6519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458465" y="4630185"/>
            <a:ext cx="26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spectrum data as csv format</a:t>
            </a:r>
            <a:endParaRPr kumimoji="1" lang="ja-JP" altLang="en-US" sz="1400" dirty="0"/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5644303" y="4785171"/>
            <a:ext cx="81416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>
            <a:off x="3486304" y="4314810"/>
            <a:ext cx="462840" cy="22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495177" y="108264"/>
            <a:ext cx="5081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 smtClean="0"/>
              <a:t>How to transfer raw </a:t>
            </a:r>
            <a:r>
              <a:rPr kumimoji="1" lang="en-US" altLang="ja-JP" sz="2400" dirty="0" err="1" smtClean="0"/>
              <a:t>spc</a:t>
            </a:r>
            <a:r>
              <a:rPr kumimoji="1" lang="en-US" altLang="ja-JP" sz="2400" dirty="0" smtClean="0"/>
              <a:t> file into csv file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270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="" xmlns:a16="http://schemas.microsoft.com/office/drawing/2014/main" id="{C146AB3F-7D3E-4005-A4F2-563E192F9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60" y="1587547"/>
            <a:ext cx="5505450" cy="4404360"/>
          </a:xfrm>
          <a:prstGeom prst="rect">
            <a:avLst/>
          </a:prstGeom>
        </p:spPr>
      </p:pic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FBE0559E-6A1B-4085-B479-60C5CAC4C915}"/>
              </a:ext>
            </a:extLst>
          </p:cNvPr>
          <p:cNvCxnSpPr>
            <a:cxnSpLocks/>
          </p:cNvCxnSpPr>
          <p:nvPr/>
        </p:nvCxnSpPr>
        <p:spPr>
          <a:xfrm>
            <a:off x="1328037" y="1322962"/>
            <a:ext cx="0" cy="2645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079E172B-DBC2-4549-970A-A4EE667D25CD}"/>
              </a:ext>
            </a:extLst>
          </p:cNvPr>
          <p:cNvSpPr txBox="1"/>
          <p:nvPr/>
        </p:nvSpPr>
        <p:spPr>
          <a:xfrm>
            <a:off x="560840" y="1040469"/>
            <a:ext cx="1814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</a:t>
            </a:r>
            <a:r>
              <a:rPr kumimoji="1" lang="en-US" altLang="ja-JP" sz="1400" dirty="0"/>
              <a:t>Select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spectrum tab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33938915-0EEF-44B8-A3F4-4AF02469E0AE}"/>
              </a:ext>
            </a:extLst>
          </p:cNvPr>
          <p:cNvSpPr txBox="1"/>
          <p:nvPr/>
        </p:nvSpPr>
        <p:spPr>
          <a:xfrm>
            <a:off x="7507538" y="648866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2 Spectrum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="" xmlns:a16="http://schemas.microsoft.com/office/drawing/2014/main" id="{97DED875-173F-4D5E-9BEC-D695F685426B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5595459" y="1538406"/>
            <a:ext cx="536894" cy="6091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A1AF750-52AF-4A0D-84D1-BDB7EFCD0B7E}"/>
              </a:ext>
            </a:extLst>
          </p:cNvPr>
          <p:cNvSpPr txBox="1"/>
          <p:nvPr/>
        </p:nvSpPr>
        <p:spPr>
          <a:xfrm>
            <a:off x="6132353" y="1169074"/>
            <a:ext cx="2471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④</a:t>
            </a:r>
            <a:r>
              <a:rPr kumimoji="1" lang="en-US" altLang="ja-JP" sz="1400" dirty="0"/>
              <a:t>Start acquisition of </a:t>
            </a:r>
            <a:r>
              <a:rPr kumimoji="1" lang="en-US" altLang="ja-JP" sz="1400" dirty="0" smtClean="0"/>
              <a:t>spectrum</a:t>
            </a:r>
          </a:p>
          <a:p>
            <a:r>
              <a:rPr kumimoji="1" lang="ja-JP" altLang="en-US" sz="1400" dirty="0" smtClean="0"/>
              <a:t>⑤</a:t>
            </a:r>
            <a:r>
              <a:rPr kumimoji="1" lang="en-US" altLang="ja-JP" sz="1400" dirty="0" smtClean="0"/>
              <a:t>wait 10 sec or more</a:t>
            </a:r>
          </a:p>
          <a:p>
            <a:r>
              <a:rPr kumimoji="1" lang="ja-JP" altLang="en-US" sz="1400" dirty="0" smtClean="0"/>
              <a:t>⑥</a:t>
            </a:r>
            <a:r>
              <a:rPr kumimoji="1" lang="en-US" altLang="ja-JP" sz="1400" dirty="0" smtClean="0"/>
              <a:t>Repress this button to stop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942B3025-40D5-49FB-A8CD-D53C05D9480A}"/>
              </a:ext>
            </a:extLst>
          </p:cNvPr>
          <p:cNvSpPr txBox="1"/>
          <p:nvPr/>
        </p:nvSpPr>
        <p:spPr>
          <a:xfrm>
            <a:off x="6434355" y="1960418"/>
            <a:ext cx="2423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en-US" altLang="ja-JP" sz="1400" dirty="0"/>
              <a:t>Clear the previous spectrum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="" xmlns:a16="http://schemas.microsoft.com/office/drawing/2014/main" id="{7EBAE547-8A00-4AF4-89CD-5053D69D9CBD}"/>
              </a:ext>
            </a:extLst>
          </p:cNvPr>
          <p:cNvCxnSpPr>
            <a:cxnSpLocks/>
          </p:cNvCxnSpPr>
          <p:nvPr/>
        </p:nvCxnSpPr>
        <p:spPr>
          <a:xfrm flipH="1">
            <a:off x="6132354" y="2147582"/>
            <a:ext cx="302001" cy="7996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1507AB7C-3AED-495A-A883-A7ED59FD58CD}"/>
              </a:ext>
            </a:extLst>
          </p:cNvPr>
          <p:cNvSpPr txBox="1"/>
          <p:nvPr/>
        </p:nvSpPr>
        <p:spPr>
          <a:xfrm>
            <a:off x="6434356" y="2810380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③</a:t>
            </a:r>
            <a:r>
              <a:rPr kumimoji="1" lang="en-US" altLang="ja-JP" sz="1400" dirty="0"/>
              <a:t>Clear the previous identification</a:t>
            </a:r>
            <a:endParaRPr kumimoji="1" lang="ja-JP" alt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="" xmlns:a16="http://schemas.microsoft.com/office/drawing/2014/main" id="{8C01DF30-64B6-4C03-9077-7F9171AECB84}"/>
              </a:ext>
            </a:extLst>
          </p:cNvPr>
          <p:cNvCxnSpPr>
            <a:cxnSpLocks/>
          </p:cNvCxnSpPr>
          <p:nvPr/>
        </p:nvCxnSpPr>
        <p:spPr>
          <a:xfrm flipH="1" flipV="1">
            <a:off x="6132354" y="2722813"/>
            <a:ext cx="302002" cy="2414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="" xmlns:a16="http://schemas.microsoft.com/office/drawing/2014/main" id="{6634CE4D-05B7-4BFE-B341-45391B3E2158}"/>
              </a:ext>
            </a:extLst>
          </p:cNvPr>
          <p:cNvCxnSpPr>
            <a:cxnSpLocks/>
          </p:cNvCxnSpPr>
          <p:nvPr/>
        </p:nvCxnSpPr>
        <p:spPr>
          <a:xfrm flipH="1">
            <a:off x="5685245" y="2442944"/>
            <a:ext cx="749111" cy="2696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15C5DEC9-6B25-4035-A639-155D95F803CD}"/>
              </a:ext>
            </a:extLst>
          </p:cNvPr>
          <p:cNvSpPr txBox="1"/>
          <p:nvPr/>
        </p:nvSpPr>
        <p:spPr>
          <a:xfrm>
            <a:off x="6434356" y="2269978"/>
            <a:ext cx="174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⑥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/>
              <a:t>auto identification</a:t>
            </a:r>
            <a:endParaRPr kumimoji="1" lang="ja-JP" alt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="" xmlns:a16="http://schemas.microsoft.com/office/drawing/2014/main" id="{C58F26E8-F4EC-4172-97BE-8ECF289891FC}"/>
              </a:ext>
            </a:extLst>
          </p:cNvPr>
          <p:cNvCxnSpPr>
            <a:cxnSpLocks/>
          </p:cNvCxnSpPr>
          <p:nvPr/>
        </p:nvCxnSpPr>
        <p:spPr>
          <a:xfrm flipH="1">
            <a:off x="5685246" y="3814230"/>
            <a:ext cx="74911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AEBEC3EA-8771-41C9-9FB8-6DF47C7019BA}"/>
              </a:ext>
            </a:extLst>
          </p:cNvPr>
          <p:cNvSpPr txBox="1"/>
          <p:nvPr/>
        </p:nvSpPr>
        <p:spPr>
          <a:xfrm>
            <a:off x="6434356" y="3660341"/>
            <a:ext cx="170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⑦</a:t>
            </a:r>
            <a:r>
              <a:rPr kumimoji="1" lang="en-US" altLang="ja-JP" sz="1400" dirty="0" smtClean="0"/>
              <a:t>Show </a:t>
            </a:r>
            <a:r>
              <a:rPr kumimoji="1" lang="en-US" altLang="ja-JP" sz="1400" dirty="0"/>
              <a:t>the quantity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FC671D3D-0542-427E-AB85-6EF942F637D0}"/>
              </a:ext>
            </a:extLst>
          </p:cNvPr>
          <p:cNvSpPr txBox="1"/>
          <p:nvPr/>
        </p:nvSpPr>
        <p:spPr>
          <a:xfrm>
            <a:off x="6434355" y="3196893"/>
            <a:ext cx="235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Detail setting of identification</a:t>
            </a:r>
            <a:endParaRPr kumimoji="1" lang="ja-JP" altLang="en-US" sz="1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="" xmlns:a16="http://schemas.microsoft.com/office/drawing/2014/main" id="{806D52D0-E6C8-4430-BD94-7F9308FCB90C}"/>
              </a:ext>
            </a:extLst>
          </p:cNvPr>
          <p:cNvCxnSpPr>
            <a:cxnSpLocks/>
          </p:cNvCxnSpPr>
          <p:nvPr/>
        </p:nvCxnSpPr>
        <p:spPr>
          <a:xfrm flipH="1" flipV="1">
            <a:off x="6132353" y="3109326"/>
            <a:ext cx="302002" cy="2414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中かっこ 37">
            <a:extLst>
              <a:ext uri="{FF2B5EF4-FFF2-40B4-BE49-F238E27FC236}">
                <a16:creationId xmlns="" xmlns:a16="http://schemas.microsoft.com/office/drawing/2014/main" id="{E92B0C64-7CC3-4113-AA84-56503AE29467}"/>
              </a:ext>
            </a:extLst>
          </p:cNvPr>
          <p:cNvSpPr/>
          <p:nvPr/>
        </p:nvSpPr>
        <p:spPr>
          <a:xfrm rot="16200000">
            <a:off x="1800420" y="1612560"/>
            <a:ext cx="45719" cy="299303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ACCF41CD-5574-4A61-8DF4-9401BB58F3CD}"/>
              </a:ext>
            </a:extLst>
          </p:cNvPr>
          <p:cNvSpPr txBox="1"/>
          <p:nvPr/>
        </p:nvSpPr>
        <p:spPr>
          <a:xfrm>
            <a:off x="1651605" y="1315280"/>
            <a:ext cx="3586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Controller of the size and area of the spectrum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6336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01" y="1813747"/>
            <a:ext cx="2304762" cy="421904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55" y="1813747"/>
            <a:ext cx="2876190" cy="3000000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="" xmlns:a16="http://schemas.microsoft.com/office/drawing/2014/main" id="{1244E821-446B-4F75-9BA6-B97A6F97D6B6}"/>
              </a:ext>
            </a:extLst>
          </p:cNvPr>
          <p:cNvCxnSpPr>
            <a:cxnSpLocks/>
          </p:cNvCxnSpPr>
          <p:nvPr/>
        </p:nvCxnSpPr>
        <p:spPr>
          <a:xfrm flipV="1">
            <a:off x="2510011" y="3632888"/>
            <a:ext cx="1172302" cy="50250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895070" y="2776153"/>
            <a:ext cx="159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Raw spectrum data</a:t>
            </a:r>
            <a:endParaRPr kumimoji="1" lang="ja-JP" altLang="en-US" sz="14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5280454" y="2985533"/>
            <a:ext cx="1614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中かっこ 15"/>
          <p:cNvSpPr/>
          <p:nvPr/>
        </p:nvSpPr>
        <p:spPr>
          <a:xfrm>
            <a:off x="5556011" y="3145485"/>
            <a:ext cx="45719" cy="578019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39476" y="3220996"/>
            <a:ext cx="2292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spectrum as graphic file</a:t>
            </a:r>
            <a:endParaRPr kumimoji="1" lang="ja-JP" altLang="en-US" sz="1400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5740608" y="3430376"/>
            <a:ext cx="6519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45427" y="3690259"/>
            <a:ext cx="261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spectrum data as csv format</a:t>
            </a:r>
            <a:endParaRPr kumimoji="1" lang="ja-JP" altLang="en-US" sz="1400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5331265" y="3845245"/>
            <a:ext cx="81416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1515761" y="209203"/>
            <a:ext cx="617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to save spectrum in spectrum mode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3792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7555007B-07FE-4E7B-8261-1E15130A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0" y="1624966"/>
            <a:ext cx="5505450" cy="440436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33938915-0EEF-44B8-A3F4-4AF02469E0AE}"/>
              </a:ext>
            </a:extLst>
          </p:cNvPr>
          <p:cNvSpPr txBox="1"/>
          <p:nvPr/>
        </p:nvSpPr>
        <p:spPr>
          <a:xfrm>
            <a:off x="7826320" y="6488668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3 Image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="" xmlns:a16="http://schemas.microsoft.com/office/drawing/2014/main" id="{97DED875-173F-4D5E-9BEC-D695F685426B}"/>
              </a:ext>
            </a:extLst>
          </p:cNvPr>
          <p:cNvCxnSpPr>
            <a:cxnSpLocks/>
          </p:cNvCxnSpPr>
          <p:nvPr/>
        </p:nvCxnSpPr>
        <p:spPr>
          <a:xfrm flipH="1">
            <a:off x="5522906" y="1445359"/>
            <a:ext cx="536894" cy="8246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A1AF750-52AF-4A0D-84D1-BDB7EFCD0B7E}"/>
              </a:ext>
            </a:extLst>
          </p:cNvPr>
          <p:cNvSpPr txBox="1"/>
          <p:nvPr/>
        </p:nvSpPr>
        <p:spPr>
          <a:xfrm>
            <a:off x="6010011" y="1277821"/>
            <a:ext cx="151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④ </a:t>
            </a:r>
            <a:r>
              <a:rPr kumimoji="1" lang="en-US" altLang="ja-JP" sz="1400" dirty="0" smtClean="0"/>
              <a:t>Get </a:t>
            </a:r>
            <a:r>
              <a:rPr kumimoji="1" lang="en-US" altLang="ja-JP" sz="1400" dirty="0"/>
              <a:t>SEM image</a:t>
            </a:r>
            <a:endParaRPr kumimoji="1" lang="ja-JP" altLang="en-US" sz="1400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1507AB7C-3AED-495A-A883-A7ED59FD58CD}"/>
              </a:ext>
            </a:extLst>
          </p:cNvPr>
          <p:cNvSpPr txBox="1"/>
          <p:nvPr/>
        </p:nvSpPr>
        <p:spPr>
          <a:xfrm>
            <a:off x="6083105" y="4606333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③</a:t>
            </a:r>
            <a:r>
              <a:rPr kumimoji="1" lang="en-US" altLang="ja-JP" sz="1400" dirty="0"/>
              <a:t>Clear the previous identification</a:t>
            </a:r>
            <a:endParaRPr kumimoji="1" lang="ja-JP" alt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="" xmlns:a16="http://schemas.microsoft.com/office/drawing/2014/main" id="{8C01DF30-64B6-4C03-9077-7F9171AECB84}"/>
              </a:ext>
            </a:extLst>
          </p:cNvPr>
          <p:cNvCxnSpPr>
            <a:cxnSpLocks/>
          </p:cNvCxnSpPr>
          <p:nvPr/>
        </p:nvCxnSpPr>
        <p:spPr>
          <a:xfrm flipH="1" flipV="1">
            <a:off x="5781103" y="4518766"/>
            <a:ext cx="302002" cy="24145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="" xmlns:a16="http://schemas.microsoft.com/office/drawing/2014/main" id="{6634CE4D-05B7-4BFE-B341-45391B3E2158}"/>
              </a:ext>
            </a:extLst>
          </p:cNvPr>
          <p:cNvCxnSpPr>
            <a:cxnSpLocks/>
          </p:cNvCxnSpPr>
          <p:nvPr/>
        </p:nvCxnSpPr>
        <p:spPr>
          <a:xfrm flipH="1">
            <a:off x="5420440" y="3928358"/>
            <a:ext cx="749111" cy="26962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15C5DEC9-6B25-4035-A639-155D95F803CD}"/>
              </a:ext>
            </a:extLst>
          </p:cNvPr>
          <p:cNvSpPr txBox="1"/>
          <p:nvPr/>
        </p:nvSpPr>
        <p:spPr>
          <a:xfrm>
            <a:off x="6169551" y="3755392"/>
            <a:ext cx="176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⑦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Auto </a:t>
            </a:r>
            <a:r>
              <a:rPr kumimoji="1" lang="en-US" altLang="ja-JP" sz="1400" dirty="0"/>
              <a:t>identification</a:t>
            </a:r>
            <a:endParaRPr kumimoji="1" lang="ja-JP" alt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="" xmlns:a16="http://schemas.microsoft.com/office/drawing/2014/main" id="{C58F26E8-F4EC-4172-97BE-8ECF289891FC}"/>
              </a:ext>
            </a:extLst>
          </p:cNvPr>
          <p:cNvCxnSpPr>
            <a:cxnSpLocks/>
          </p:cNvCxnSpPr>
          <p:nvPr/>
        </p:nvCxnSpPr>
        <p:spPr>
          <a:xfrm flipH="1" flipV="1">
            <a:off x="1774291" y="3859194"/>
            <a:ext cx="312970" cy="2189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AEBEC3EA-8771-41C9-9FB8-6DF47C7019BA}"/>
              </a:ext>
            </a:extLst>
          </p:cNvPr>
          <p:cNvSpPr txBox="1"/>
          <p:nvPr/>
        </p:nvSpPr>
        <p:spPr>
          <a:xfrm>
            <a:off x="2072533" y="3920104"/>
            <a:ext cx="180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⑥ </a:t>
            </a:r>
            <a:r>
              <a:rPr kumimoji="1" lang="en-US" altLang="ja-JP" sz="1400" dirty="0"/>
              <a:t>Show the quantity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FC671D3D-0542-427E-AB85-6EF942F637D0}"/>
              </a:ext>
            </a:extLst>
          </p:cNvPr>
          <p:cNvSpPr txBox="1"/>
          <p:nvPr/>
        </p:nvSpPr>
        <p:spPr>
          <a:xfrm>
            <a:off x="6319943" y="4092886"/>
            <a:ext cx="235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Detail setting of identification</a:t>
            </a:r>
            <a:endParaRPr kumimoji="1" lang="ja-JP" altLang="en-US" sz="1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="" xmlns:a16="http://schemas.microsoft.com/office/drawing/2014/main" id="{806D52D0-E6C8-4430-BD94-7F9308FCB90C}"/>
              </a:ext>
            </a:extLst>
          </p:cNvPr>
          <p:cNvCxnSpPr>
            <a:cxnSpLocks/>
          </p:cNvCxnSpPr>
          <p:nvPr/>
        </p:nvCxnSpPr>
        <p:spPr>
          <a:xfrm flipH="1" flipV="1">
            <a:off x="6017941" y="4243032"/>
            <a:ext cx="302002" cy="3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="" xmlns:a16="http://schemas.microsoft.com/office/drawing/2014/main" id="{679197DC-8DC7-462A-9AF0-42668FA6E39B}"/>
              </a:ext>
            </a:extLst>
          </p:cNvPr>
          <p:cNvCxnSpPr>
            <a:cxnSpLocks/>
          </p:cNvCxnSpPr>
          <p:nvPr/>
        </p:nvCxnSpPr>
        <p:spPr>
          <a:xfrm>
            <a:off x="1479039" y="1331351"/>
            <a:ext cx="0" cy="2645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FA86D84E-0854-4B7C-8241-32219515D828}"/>
              </a:ext>
            </a:extLst>
          </p:cNvPr>
          <p:cNvSpPr txBox="1"/>
          <p:nvPr/>
        </p:nvSpPr>
        <p:spPr>
          <a:xfrm>
            <a:off x="206682" y="1045148"/>
            <a:ext cx="1567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</a:t>
            </a:r>
            <a:r>
              <a:rPr kumimoji="1" lang="en-US" altLang="ja-JP" sz="1400" dirty="0"/>
              <a:t>Select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image tab</a:t>
            </a:r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B8B77359-9670-4A13-8682-F6BACE09C191}"/>
              </a:ext>
            </a:extLst>
          </p:cNvPr>
          <p:cNvSpPr txBox="1"/>
          <p:nvPr/>
        </p:nvSpPr>
        <p:spPr>
          <a:xfrm>
            <a:off x="1067452" y="4152691"/>
            <a:ext cx="242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en-US" altLang="ja-JP" sz="1400" dirty="0"/>
              <a:t>Clear the previous spectrum</a:t>
            </a:r>
            <a:endParaRPr kumimoji="1" lang="ja-JP" altLang="en-US" sz="1400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="" xmlns:a16="http://schemas.microsoft.com/office/drawing/2014/main" id="{9FD72CD0-3320-4369-A6FF-C415125BE27A}"/>
              </a:ext>
            </a:extLst>
          </p:cNvPr>
          <p:cNvCxnSpPr>
            <a:cxnSpLocks/>
          </p:cNvCxnSpPr>
          <p:nvPr/>
        </p:nvCxnSpPr>
        <p:spPr>
          <a:xfrm flipH="1" flipV="1">
            <a:off x="754483" y="3875714"/>
            <a:ext cx="312970" cy="4524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20FEE600-95F5-49A1-A7AA-DC210A3C4144}"/>
              </a:ext>
            </a:extLst>
          </p:cNvPr>
          <p:cNvCxnSpPr>
            <a:cxnSpLocks/>
          </p:cNvCxnSpPr>
          <p:nvPr/>
        </p:nvCxnSpPr>
        <p:spPr>
          <a:xfrm flipH="1" flipV="1">
            <a:off x="644732" y="3884361"/>
            <a:ext cx="422719" cy="5850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3B9F286D-F36F-4538-BA58-4C70A502B508}"/>
              </a:ext>
            </a:extLst>
          </p:cNvPr>
          <p:cNvSpPr txBox="1"/>
          <p:nvPr/>
        </p:nvSpPr>
        <p:spPr>
          <a:xfrm>
            <a:off x="1068263" y="4370859"/>
            <a:ext cx="2471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④</a:t>
            </a:r>
            <a:r>
              <a:rPr kumimoji="1" lang="en-US" altLang="ja-JP" sz="1400" dirty="0" smtClean="0"/>
              <a:t>Start </a:t>
            </a:r>
            <a:r>
              <a:rPr kumimoji="1" lang="en-US" altLang="ja-JP" sz="1400" dirty="0"/>
              <a:t>acquisition of </a:t>
            </a:r>
            <a:r>
              <a:rPr kumimoji="1" lang="en-US" altLang="ja-JP" sz="1400" dirty="0" smtClean="0"/>
              <a:t>spectrum</a:t>
            </a:r>
          </a:p>
          <a:p>
            <a:r>
              <a:rPr kumimoji="1" lang="ja-JP" altLang="en-US" sz="1400" dirty="0" smtClean="0"/>
              <a:t>⑤</a:t>
            </a:r>
            <a:r>
              <a:rPr kumimoji="1" lang="en-US" altLang="ja-JP" sz="1400" dirty="0" smtClean="0"/>
              <a:t>Wait 10 sec or more</a:t>
            </a:r>
          </a:p>
          <a:p>
            <a:r>
              <a:rPr kumimoji="1" lang="ja-JP" altLang="en-US" sz="1400" dirty="0" smtClean="0"/>
              <a:t>⑥</a:t>
            </a:r>
            <a:r>
              <a:rPr kumimoji="1" lang="en-US" altLang="ja-JP" sz="1400" dirty="0" smtClean="0"/>
              <a:t>Repress this button to stop</a:t>
            </a:r>
            <a:endParaRPr kumimoji="1" lang="ja-JP" altLang="en-US" sz="1400" dirty="0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="" xmlns:a16="http://schemas.microsoft.com/office/drawing/2014/main" id="{C9498F7C-12B2-4394-8CD3-86A564018A58}"/>
              </a:ext>
            </a:extLst>
          </p:cNvPr>
          <p:cNvCxnSpPr>
            <a:cxnSpLocks/>
          </p:cNvCxnSpPr>
          <p:nvPr/>
        </p:nvCxnSpPr>
        <p:spPr>
          <a:xfrm>
            <a:off x="2212073" y="1277821"/>
            <a:ext cx="0" cy="54301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C019D79B-3CBB-4B2E-A9C2-041710A2BCF5}"/>
              </a:ext>
            </a:extLst>
          </p:cNvPr>
          <p:cNvSpPr txBox="1"/>
          <p:nvPr/>
        </p:nvSpPr>
        <p:spPr>
          <a:xfrm>
            <a:off x="2084223" y="939191"/>
            <a:ext cx="2242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EXIT the SEM control by EDS</a:t>
            </a:r>
            <a:endParaRPr kumimoji="1" lang="ja-JP" altLang="en-US" sz="1400" dirty="0"/>
          </a:p>
        </p:txBody>
      </p:sp>
      <p:sp>
        <p:nvSpPr>
          <p:cNvPr id="40" name="右中かっこ 39">
            <a:extLst>
              <a:ext uri="{FF2B5EF4-FFF2-40B4-BE49-F238E27FC236}">
                <a16:creationId xmlns="" xmlns:a16="http://schemas.microsoft.com/office/drawing/2014/main" id="{14F060D1-E1F5-43A9-8945-E7A89A192087}"/>
              </a:ext>
            </a:extLst>
          </p:cNvPr>
          <p:cNvSpPr/>
          <p:nvPr/>
        </p:nvSpPr>
        <p:spPr>
          <a:xfrm rot="16200000">
            <a:off x="2478406" y="1648319"/>
            <a:ext cx="45719" cy="299303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58328C53-0A07-427B-8E79-C98E8E758E6A}"/>
              </a:ext>
            </a:extLst>
          </p:cNvPr>
          <p:cNvSpPr txBox="1"/>
          <p:nvPr/>
        </p:nvSpPr>
        <p:spPr>
          <a:xfrm>
            <a:off x="2329591" y="1351039"/>
            <a:ext cx="3620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whole area/ limited area/point to be measured</a:t>
            </a:r>
            <a:endParaRPr kumimoji="1" lang="ja-JP" altLang="en-US" sz="1400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="" xmlns:a16="http://schemas.microsoft.com/office/drawing/2014/main" id="{C9498F7C-12B2-4394-8CD3-86A564018A58}"/>
              </a:ext>
            </a:extLst>
          </p:cNvPr>
          <p:cNvCxnSpPr>
            <a:cxnSpLocks/>
          </p:cNvCxnSpPr>
          <p:nvPr/>
        </p:nvCxnSpPr>
        <p:spPr>
          <a:xfrm>
            <a:off x="1752877" y="939191"/>
            <a:ext cx="0" cy="8763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C019D79B-3CBB-4B2E-A9C2-041710A2BCF5}"/>
              </a:ext>
            </a:extLst>
          </p:cNvPr>
          <p:cNvSpPr txBox="1"/>
          <p:nvPr/>
        </p:nvSpPr>
        <p:spPr>
          <a:xfrm>
            <a:off x="1625027" y="637320"/>
            <a:ext cx="2923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Change the arrangement of the </a:t>
            </a:r>
            <a:r>
              <a:rPr kumimoji="1" lang="en-US" altLang="ja-JP" sz="1400" dirty="0" err="1" smtClean="0"/>
              <a:t>sreen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2203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0" y="1547385"/>
            <a:ext cx="2800000" cy="34666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263" y="1423919"/>
            <a:ext cx="2885714" cy="3038095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="" xmlns:a16="http://schemas.microsoft.com/office/drawing/2014/main" id="{1244E821-446B-4F75-9BA6-B97A6F97D6B6}"/>
              </a:ext>
            </a:extLst>
          </p:cNvPr>
          <p:cNvCxnSpPr>
            <a:cxnSpLocks/>
          </p:cNvCxnSpPr>
          <p:nvPr/>
        </p:nvCxnSpPr>
        <p:spPr>
          <a:xfrm flipV="1">
            <a:off x="2510843" y="2942967"/>
            <a:ext cx="1163233" cy="3377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743862" y="3383841"/>
            <a:ext cx="1591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Raw spectrum data</a:t>
            </a:r>
            <a:endParaRPr kumimoji="1" lang="ja-JP" altLang="en-US" sz="1400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5129246" y="3593221"/>
            <a:ext cx="16146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右中かっこ 13"/>
          <p:cNvSpPr/>
          <p:nvPr/>
        </p:nvSpPr>
        <p:spPr>
          <a:xfrm>
            <a:off x="4970358" y="2025586"/>
            <a:ext cx="45719" cy="578019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3823" y="2101097"/>
            <a:ext cx="240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SEM image as graphic file</a:t>
            </a:r>
            <a:endParaRPr kumimoji="1" lang="ja-JP" altLang="en-US" sz="1400" dirty="0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5154955" y="2310477"/>
            <a:ext cx="6519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651977" y="3691618"/>
            <a:ext cx="16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Save SEM image and</a:t>
            </a:r>
          </a:p>
          <a:p>
            <a:r>
              <a:rPr kumimoji="1" lang="en-US" altLang="ja-JP" sz="1400" dirty="0" smtClean="0"/>
              <a:t>spectrum raw file</a:t>
            </a:r>
            <a:endParaRPr kumimoji="1" lang="ja-JP" altLang="en-US" sz="14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5953109" y="3900998"/>
            <a:ext cx="6519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右中かっこ 20"/>
          <p:cNvSpPr/>
          <p:nvPr/>
        </p:nvSpPr>
        <p:spPr>
          <a:xfrm>
            <a:off x="5806909" y="3789169"/>
            <a:ext cx="69773" cy="210226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5527846" y="4127538"/>
            <a:ext cx="938857" cy="62569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466703" y="4600098"/>
            <a:ext cx="246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 csv file of spectrum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15761" y="209203"/>
            <a:ext cx="5672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How to save spectrum in image mode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051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7C334C02-D7E6-4A64-957E-8509CF574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0" y="1616725"/>
            <a:ext cx="5504783" cy="4403826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33938915-0EEF-44B8-A3F4-4AF02469E0AE}"/>
              </a:ext>
            </a:extLst>
          </p:cNvPr>
          <p:cNvSpPr txBox="1"/>
          <p:nvPr/>
        </p:nvSpPr>
        <p:spPr>
          <a:xfrm>
            <a:off x="6794473" y="6488668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4 mapping and line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="" xmlns:a16="http://schemas.microsoft.com/office/drawing/2014/main" id="{97DED875-173F-4D5E-9BEC-D695F685426B}"/>
              </a:ext>
            </a:extLst>
          </p:cNvPr>
          <p:cNvCxnSpPr>
            <a:cxnSpLocks/>
          </p:cNvCxnSpPr>
          <p:nvPr/>
        </p:nvCxnSpPr>
        <p:spPr>
          <a:xfrm flipH="1">
            <a:off x="5522906" y="1336302"/>
            <a:ext cx="536894" cy="8246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9A1AF750-52AF-4A0D-84D1-BDB7EFCD0B7E}"/>
              </a:ext>
            </a:extLst>
          </p:cNvPr>
          <p:cNvSpPr txBox="1"/>
          <p:nvPr/>
        </p:nvSpPr>
        <p:spPr>
          <a:xfrm>
            <a:off x="6010011" y="1168764"/>
            <a:ext cx="1515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④ </a:t>
            </a:r>
            <a:r>
              <a:rPr kumimoji="1" lang="en-US" altLang="ja-JP" sz="1400" dirty="0" smtClean="0"/>
              <a:t>Get </a:t>
            </a:r>
            <a:r>
              <a:rPr kumimoji="1" lang="en-US" altLang="ja-JP" sz="1400" dirty="0"/>
              <a:t>SEM image</a:t>
            </a:r>
            <a:endParaRPr kumimoji="1" lang="ja-JP" altLang="en-US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942B3025-40D5-49FB-A8CD-D53C05D9480A}"/>
              </a:ext>
            </a:extLst>
          </p:cNvPr>
          <p:cNvSpPr txBox="1"/>
          <p:nvPr/>
        </p:nvSpPr>
        <p:spPr>
          <a:xfrm>
            <a:off x="6161012" y="1930324"/>
            <a:ext cx="2423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en-US" altLang="ja-JP" sz="1400" dirty="0"/>
              <a:t>Clear the previous spectrum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="" xmlns:a16="http://schemas.microsoft.com/office/drawing/2014/main" id="{7EBAE547-8A00-4AF4-89CD-5053D69D9CBD}"/>
              </a:ext>
            </a:extLst>
          </p:cNvPr>
          <p:cNvCxnSpPr>
            <a:cxnSpLocks/>
          </p:cNvCxnSpPr>
          <p:nvPr/>
        </p:nvCxnSpPr>
        <p:spPr>
          <a:xfrm flipH="1">
            <a:off x="5859009" y="2105787"/>
            <a:ext cx="302003" cy="2646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1507AB7C-3AED-495A-A883-A7ED59FD58CD}"/>
              </a:ext>
            </a:extLst>
          </p:cNvPr>
          <p:cNvSpPr txBox="1"/>
          <p:nvPr/>
        </p:nvSpPr>
        <p:spPr>
          <a:xfrm>
            <a:off x="6204764" y="2683691"/>
            <a:ext cx="2701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③</a:t>
            </a:r>
            <a:r>
              <a:rPr kumimoji="1" lang="en-US" altLang="ja-JP" sz="1400" dirty="0"/>
              <a:t>Clear the previous identification</a:t>
            </a:r>
            <a:endParaRPr kumimoji="1" lang="ja-JP" altLang="en-US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="" xmlns:a16="http://schemas.microsoft.com/office/drawing/2014/main" id="{8C01DF30-64B6-4C03-9077-7F9171AECB84}"/>
              </a:ext>
            </a:extLst>
          </p:cNvPr>
          <p:cNvCxnSpPr>
            <a:cxnSpLocks/>
          </p:cNvCxnSpPr>
          <p:nvPr/>
        </p:nvCxnSpPr>
        <p:spPr>
          <a:xfrm flipH="1">
            <a:off x="5902762" y="2820430"/>
            <a:ext cx="3020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="" xmlns:a16="http://schemas.microsoft.com/office/drawing/2014/main" id="{6634CE4D-05B7-4BFE-B341-45391B3E2158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5414464" y="2339343"/>
            <a:ext cx="749110" cy="2886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15C5DEC9-6B25-4035-A639-155D95F803CD}"/>
              </a:ext>
            </a:extLst>
          </p:cNvPr>
          <p:cNvSpPr txBox="1"/>
          <p:nvPr/>
        </p:nvSpPr>
        <p:spPr>
          <a:xfrm>
            <a:off x="6163574" y="2185454"/>
            <a:ext cx="176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⑧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/>
              <a:t>A</a:t>
            </a:r>
            <a:r>
              <a:rPr kumimoji="1" lang="en-US" altLang="ja-JP" sz="1400" dirty="0" smtClean="0"/>
              <a:t>uto </a:t>
            </a:r>
            <a:r>
              <a:rPr kumimoji="1" lang="en-US" altLang="ja-JP" sz="1400" dirty="0"/>
              <a:t>identification</a:t>
            </a:r>
            <a:endParaRPr kumimoji="1" lang="ja-JP" altLang="en-US" sz="14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="" xmlns:a16="http://schemas.microsoft.com/office/drawing/2014/main" id="{C58F26E8-F4EC-4172-97BE-8ECF289891FC}"/>
              </a:ext>
            </a:extLst>
          </p:cNvPr>
          <p:cNvCxnSpPr>
            <a:cxnSpLocks/>
          </p:cNvCxnSpPr>
          <p:nvPr/>
        </p:nvCxnSpPr>
        <p:spPr>
          <a:xfrm flipH="1" flipV="1">
            <a:off x="1774291" y="3859194"/>
            <a:ext cx="312970" cy="21892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AEBEC3EA-8771-41C9-9FB8-6DF47C7019BA}"/>
              </a:ext>
            </a:extLst>
          </p:cNvPr>
          <p:cNvSpPr txBox="1"/>
          <p:nvPr/>
        </p:nvSpPr>
        <p:spPr>
          <a:xfrm>
            <a:off x="2072533" y="3920104"/>
            <a:ext cx="1802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Show the quantity</a:t>
            </a:r>
            <a:endParaRPr kumimoji="1" lang="ja-JP" altLang="en-US" sz="14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FC671D3D-0542-427E-AB85-6EF942F637D0}"/>
              </a:ext>
            </a:extLst>
          </p:cNvPr>
          <p:cNvSpPr txBox="1"/>
          <p:nvPr/>
        </p:nvSpPr>
        <p:spPr>
          <a:xfrm>
            <a:off x="6312013" y="2493231"/>
            <a:ext cx="2350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Detail setting of identification</a:t>
            </a:r>
            <a:endParaRPr kumimoji="1" lang="ja-JP" altLang="en-US" sz="1400" dirty="0"/>
          </a:p>
        </p:txBody>
      </p:sp>
      <p:cxnSp>
        <p:nvCxnSpPr>
          <p:cNvPr id="35" name="直線矢印コネクタ 34">
            <a:extLst>
              <a:ext uri="{FF2B5EF4-FFF2-40B4-BE49-F238E27FC236}">
                <a16:creationId xmlns="" xmlns:a16="http://schemas.microsoft.com/office/drawing/2014/main" id="{806D52D0-E6C8-4430-BD94-7F9308FCB90C}"/>
              </a:ext>
            </a:extLst>
          </p:cNvPr>
          <p:cNvCxnSpPr>
            <a:cxnSpLocks/>
          </p:cNvCxnSpPr>
          <p:nvPr/>
        </p:nvCxnSpPr>
        <p:spPr>
          <a:xfrm flipH="1" flipV="1">
            <a:off x="6010011" y="2643377"/>
            <a:ext cx="302002" cy="3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="" xmlns:a16="http://schemas.microsoft.com/office/drawing/2014/main" id="{679197DC-8DC7-462A-9AF0-42668FA6E39B}"/>
              </a:ext>
            </a:extLst>
          </p:cNvPr>
          <p:cNvCxnSpPr>
            <a:cxnSpLocks/>
          </p:cNvCxnSpPr>
          <p:nvPr/>
        </p:nvCxnSpPr>
        <p:spPr>
          <a:xfrm>
            <a:off x="1739098" y="1331351"/>
            <a:ext cx="0" cy="2645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FA86D84E-0854-4B7C-8241-32219515D828}"/>
              </a:ext>
            </a:extLst>
          </p:cNvPr>
          <p:cNvSpPr txBox="1"/>
          <p:nvPr/>
        </p:nvSpPr>
        <p:spPr>
          <a:xfrm>
            <a:off x="167145" y="1023083"/>
            <a:ext cx="1783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①</a:t>
            </a:r>
            <a:r>
              <a:rPr kumimoji="1" lang="en-US" altLang="ja-JP" sz="1400" dirty="0"/>
              <a:t>Select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map/line tab</a:t>
            </a:r>
            <a:endParaRPr kumimoji="1" lang="ja-JP" altLang="en-US" sz="14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B8B77359-9670-4A13-8682-F6BACE09C191}"/>
              </a:ext>
            </a:extLst>
          </p:cNvPr>
          <p:cNvSpPr txBox="1"/>
          <p:nvPr/>
        </p:nvSpPr>
        <p:spPr>
          <a:xfrm>
            <a:off x="1067452" y="4152691"/>
            <a:ext cx="242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②</a:t>
            </a:r>
            <a:r>
              <a:rPr kumimoji="1" lang="en-US" altLang="ja-JP" sz="1400" dirty="0"/>
              <a:t>Clear the previous spectrum</a:t>
            </a:r>
            <a:endParaRPr kumimoji="1" lang="ja-JP" altLang="en-US" sz="1400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="" xmlns:a16="http://schemas.microsoft.com/office/drawing/2014/main" id="{9FD72CD0-3320-4369-A6FF-C415125BE27A}"/>
              </a:ext>
            </a:extLst>
          </p:cNvPr>
          <p:cNvCxnSpPr>
            <a:cxnSpLocks/>
          </p:cNvCxnSpPr>
          <p:nvPr/>
        </p:nvCxnSpPr>
        <p:spPr>
          <a:xfrm flipH="1" flipV="1">
            <a:off x="754483" y="3875714"/>
            <a:ext cx="312970" cy="45244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20FEE600-95F5-49A1-A7AA-DC210A3C4144}"/>
              </a:ext>
            </a:extLst>
          </p:cNvPr>
          <p:cNvCxnSpPr>
            <a:cxnSpLocks/>
          </p:cNvCxnSpPr>
          <p:nvPr/>
        </p:nvCxnSpPr>
        <p:spPr>
          <a:xfrm flipH="1" flipV="1">
            <a:off x="644732" y="3884361"/>
            <a:ext cx="422719" cy="5850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3B9F286D-F36F-4538-BA58-4C70A502B508}"/>
              </a:ext>
            </a:extLst>
          </p:cNvPr>
          <p:cNvSpPr txBox="1"/>
          <p:nvPr/>
        </p:nvSpPr>
        <p:spPr>
          <a:xfrm>
            <a:off x="1068263" y="4370859"/>
            <a:ext cx="2471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⑤</a:t>
            </a:r>
            <a:r>
              <a:rPr kumimoji="1" lang="en-US" altLang="ja-JP" sz="1400" dirty="0"/>
              <a:t>Start acquisition of </a:t>
            </a:r>
            <a:r>
              <a:rPr kumimoji="1" lang="en-US" altLang="ja-JP" sz="1400" dirty="0" smtClean="0"/>
              <a:t>spectrum</a:t>
            </a:r>
          </a:p>
          <a:p>
            <a:r>
              <a:rPr kumimoji="1" lang="ja-JP" altLang="en-US" sz="1400" dirty="0" smtClean="0"/>
              <a:t>⑥</a:t>
            </a:r>
            <a:r>
              <a:rPr kumimoji="1" lang="en-US" altLang="ja-JP" sz="1400" dirty="0"/>
              <a:t>W</a:t>
            </a:r>
            <a:r>
              <a:rPr kumimoji="1" lang="en-US" altLang="ja-JP" sz="1400" dirty="0" smtClean="0"/>
              <a:t>ait 10 sec or more</a:t>
            </a:r>
          </a:p>
          <a:p>
            <a:r>
              <a:rPr kumimoji="1" lang="ja-JP" altLang="en-US" sz="1400" dirty="0" smtClean="0"/>
              <a:t>⑦</a:t>
            </a:r>
            <a:r>
              <a:rPr kumimoji="1" lang="en-US" altLang="ja-JP" sz="1400" dirty="0" smtClean="0"/>
              <a:t>Repress this button to stop </a:t>
            </a:r>
            <a:endParaRPr kumimoji="1" lang="ja-JP" altLang="en-US" sz="1400" dirty="0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="" xmlns:a16="http://schemas.microsoft.com/office/drawing/2014/main" id="{C9498F7C-12B2-4394-8CD3-86A564018A58}"/>
              </a:ext>
            </a:extLst>
          </p:cNvPr>
          <p:cNvCxnSpPr>
            <a:cxnSpLocks/>
          </p:cNvCxnSpPr>
          <p:nvPr/>
        </p:nvCxnSpPr>
        <p:spPr>
          <a:xfrm flipH="1">
            <a:off x="2212073" y="1351039"/>
            <a:ext cx="203956" cy="46979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C019D79B-3CBB-4B2E-A9C2-041710A2BCF5}"/>
              </a:ext>
            </a:extLst>
          </p:cNvPr>
          <p:cNvSpPr txBox="1"/>
          <p:nvPr/>
        </p:nvSpPr>
        <p:spPr>
          <a:xfrm>
            <a:off x="2365695" y="1099021"/>
            <a:ext cx="2242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EXIT the SEM control by EDS</a:t>
            </a:r>
            <a:endParaRPr kumimoji="1" lang="ja-JP" altLang="en-US" sz="1400" dirty="0"/>
          </a:p>
        </p:txBody>
      </p:sp>
      <p:sp>
        <p:nvSpPr>
          <p:cNvPr id="40" name="右中かっこ 39">
            <a:extLst>
              <a:ext uri="{FF2B5EF4-FFF2-40B4-BE49-F238E27FC236}">
                <a16:creationId xmlns="" xmlns:a16="http://schemas.microsoft.com/office/drawing/2014/main" id="{14F060D1-E1F5-43A9-8945-E7A89A192087}"/>
              </a:ext>
            </a:extLst>
          </p:cNvPr>
          <p:cNvSpPr/>
          <p:nvPr/>
        </p:nvSpPr>
        <p:spPr>
          <a:xfrm rot="16200000">
            <a:off x="2478406" y="1648319"/>
            <a:ext cx="45719" cy="299303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58328C53-0A07-427B-8E79-C98E8E758E6A}"/>
              </a:ext>
            </a:extLst>
          </p:cNvPr>
          <p:cNvSpPr txBox="1"/>
          <p:nvPr/>
        </p:nvSpPr>
        <p:spPr>
          <a:xfrm>
            <a:off x="2329591" y="1351039"/>
            <a:ext cx="3620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whole area/ limited area/point to be measured</a:t>
            </a:r>
            <a:endParaRPr kumimoji="1" lang="ja-JP" altLang="en-US" sz="1400" dirty="0"/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="" xmlns:a16="http://schemas.microsoft.com/office/drawing/2014/main" id="{28B3AC60-2272-4C27-B37E-F513CC52405A}"/>
              </a:ext>
            </a:extLst>
          </p:cNvPr>
          <p:cNvCxnSpPr>
            <a:cxnSpLocks/>
          </p:cNvCxnSpPr>
          <p:nvPr/>
        </p:nvCxnSpPr>
        <p:spPr>
          <a:xfrm flipH="1">
            <a:off x="1761962" y="1099021"/>
            <a:ext cx="265763" cy="7409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="" xmlns:a16="http://schemas.microsoft.com/office/drawing/2014/main" id="{BCF9FD42-96A7-49F8-84A9-FDE09B3372F5}"/>
              </a:ext>
            </a:extLst>
          </p:cNvPr>
          <p:cNvSpPr txBox="1"/>
          <p:nvPr/>
        </p:nvSpPr>
        <p:spPr>
          <a:xfrm>
            <a:off x="1939374" y="849870"/>
            <a:ext cx="2223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Arrange the displayed items</a:t>
            </a:r>
            <a:endParaRPr kumimoji="1" lang="ja-JP" altLang="en-US" sz="1400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43DD1E1C-4EDC-4C06-8655-2CBF85914868}"/>
              </a:ext>
            </a:extLst>
          </p:cNvPr>
          <p:cNvSpPr txBox="1"/>
          <p:nvPr/>
        </p:nvSpPr>
        <p:spPr>
          <a:xfrm>
            <a:off x="6312013" y="2874150"/>
            <a:ext cx="1928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⑨</a:t>
            </a:r>
            <a:r>
              <a:rPr kumimoji="1" lang="en-US" altLang="ja-JP" sz="1400" dirty="0" smtClean="0"/>
              <a:t>Select </a:t>
            </a:r>
            <a:r>
              <a:rPr kumimoji="1" lang="en-US" altLang="ja-JP" sz="1400" dirty="0"/>
              <a:t>mapping / line </a:t>
            </a:r>
            <a:endParaRPr kumimoji="1" lang="ja-JP" altLang="en-US" sz="1400" dirty="0"/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="" xmlns:a16="http://schemas.microsoft.com/office/drawing/2014/main" id="{113D9982-E719-40A6-967D-884D6A680B0C}"/>
              </a:ext>
            </a:extLst>
          </p:cNvPr>
          <p:cNvCxnSpPr>
            <a:cxnSpLocks/>
          </p:cNvCxnSpPr>
          <p:nvPr/>
        </p:nvCxnSpPr>
        <p:spPr>
          <a:xfrm flipH="1">
            <a:off x="6010011" y="3010889"/>
            <a:ext cx="30200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="" xmlns:a16="http://schemas.microsoft.com/office/drawing/2014/main" id="{38C5F429-3C61-440F-8B6C-CC67A75F7881}"/>
              </a:ext>
            </a:extLst>
          </p:cNvPr>
          <p:cNvSpPr/>
          <p:nvPr/>
        </p:nvSpPr>
        <p:spPr>
          <a:xfrm>
            <a:off x="5058561" y="2874150"/>
            <a:ext cx="945413" cy="2266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="" xmlns:a16="http://schemas.microsoft.com/office/drawing/2014/main" id="{2925CC1A-5526-40B2-80DB-75010D2637E5}"/>
              </a:ext>
            </a:extLst>
          </p:cNvPr>
          <p:cNvSpPr txBox="1"/>
          <p:nvPr/>
        </p:nvSpPr>
        <p:spPr>
          <a:xfrm>
            <a:off x="6345571" y="3303213"/>
            <a:ext cx="1851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⑩</a:t>
            </a:r>
            <a:r>
              <a:rPr kumimoji="1" lang="en-US" altLang="ja-JP" sz="1400" dirty="0" smtClean="0"/>
              <a:t>Start </a:t>
            </a:r>
            <a:r>
              <a:rPr kumimoji="1" lang="en-US" altLang="ja-JP" sz="1400" dirty="0"/>
              <a:t>mapping / line </a:t>
            </a:r>
            <a:endParaRPr kumimoji="1" lang="ja-JP" altLang="en-US" sz="1400" dirty="0"/>
          </a:p>
        </p:txBody>
      </p:sp>
      <p:cxnSp>
        <p:nvCxnSpPr>
          <p:cNvPr id="47" name="直線矢印コネクタ 46">
            <a:extLst>
              <a:ext uri="{FF2B5EF4-FFF2-40B4-BE49-F238E27FC236}">
                <a16:creationId xmlns="" xmlns:a16="http://schemas.microsoft.com/office/drawing/2014/main" id="{802C90D1-7234-4D0D-A88F-4F283E2A0DD9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5557007" y="3439952"/>
            <a:ext cx="788564" cy="171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3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22139" y="299820"/>
            <a:ext cx="465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After M start button is pressed</a:t>
            </a:r>
            <a:endParaRPr kumimoji="1" lang="ja-JP" altLang="en-US" sz="28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64" y="930876"/>
            <a:ext cx="2454264" cy="196341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1669" y="2924433"/>
            <a:ext cx="1996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①</a:t>
            </a:r>
            <a:r>
              <a:rPr kumimoji="1" lang="en-US" altLang="ja-JP" sz="1400" dirty="0" smtClean="0"/>
              <a:t>File save dialog opens.</a:t>
            </a:r>
          </a:p>
          <a:p>
            <a:r>
              <a:rPr kumimoji="1" lang="en-US" altLang="ja-JP" sz="1400" dirty="0" smtClean="0"/>
              <a:t>Enter file name header.</a:t>
            </a:r>
          </a:p>
          <a:p>
            <a:r>
              <a:rPr kumimoji="1" lang="en-US" altLang="ja-JP" sz="1400" dirty="0" smtClean="0"/>
              <a:t>Press </a:t>
            </a:r>
            <a:r>
              <a:rPr kumimoji="1" lang="ja-JP" altLang="en-US" sz="1400" dirty="0" smtClean="0"/>
              <a:t>保存</a:t>
            </a:r>
            <a:r>
              <a:rPr kumimoji="1" lang="en-US" altLang="ja-JP" sz="1400" dirty="0" smtClean="0"/>
              <a:t>(S) button.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119" y="943731"/>
            <a:ext cx="1780680" cy="198070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3288944" y="2942344"/>
            <a:ext cx="25634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② </a:t>
            </a:r>
            <a:r>
              <a:rPr kumimoji="1" lang="en-US" altLang="ja-JP" sz="1400" dirty="0" smtClean="0"/>
              <a:t>Comment input dialog opens.</a:t>
            </a:r>
          </a:p>
          <a:p>
            <a:r>
              <a:rPr kumimoji="1" lang="en-US" altLang="ja-JP" sz="1400" dirty="0" smtClean="0"/>
              <a:t>Enter the comment in text box. </a:t>
            </a:r>
          </a:p>
          <a:p>
            <a:r>
              <a:rPr kumimoji="1" lang="en-US" altLang="ja-JP" sz="1400" dirty="0" smtClean="0"/>
              <a:t>Press OK button.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42" y="4656159"/>
            <a:ext cx="2411686" cy="186711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091919" y="3868813"/>
            <a:ext cx="346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Repress the M start button to stop</a:t>
            </a:r>
            <a:endParaRPr kumimoji="1" lang="ja-JP" altLang="en-US" dirty="0"/>
          </a:p>
        </p:txBody>
      </p:sp>
      <p:sp>
        <p:nvSpPr>
          <p:cNvPr id="14" name="右矢印 13"/>
          <p:cNvSpPr/>
          <p:nvPr/>
        </p:nvSpPr>
        <p:spPr>
          <a:xfrm>
            <a:off x="2982097" y="1912581"/>
            <a:ext cx="462840" cy="22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>
            <a:off x="5501391" y="1912581"/>
            <a:ext cx="462840" cy="22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10183" y="1842543"/>
            <a:ext cx="2271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Mapping </a:t>
            </a:r>
            <a:r>
              <a:rPr kumimoji="1" lang="en-US" altLang="ja-JP" dirty="0" err="1" smtClean="0"/>
              <a:t>measurment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1718430" y="5395783"/>
            <a:ext cx="134206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072614" y="5188584"/>
            <a:ext cx="278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Mapping </a:t>
            </a:r>
            <a:r>
              <a:rPr lang="ja-JP" altLang="en-US" dirty="0" smtClean="0"/>
              <a:t>immediately </a:t>
            </a:r>
            <a:r>
              <a:rPr lang="en-US" altLang="ja-JP" dirty="0" smtClean="0"/>
              <a:t>stops</a:t>
            </a:r>
            <a:endParaRPr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>
            <a:off x="2496907" y="5602982"/>
            <a:ext cx="62523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3068494" y="5404021"/>
            <a:ext cx="4082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Mapping stops after current scan finished</a:t>
            </a:r>
            <a:endParaRPr lang="ja-JP" altLang="en-US" dirty="0"/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2006823" y="5840626"/>
            <a:ext cx="111531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068494" y="5655960"/>
            <a:ext cx="526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Make data file (Remove the check when you stop scan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by unexpected reason)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93244" y="6323689"/>
            <a:ext cx="540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After stopping the scan, the data is saved automatically.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1624785" y="3912973"/>
            <a:ext cx="0" cy="64255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624785" y="3921211"/>
            <a:ext cx="5846934" cy="0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7471719" y="2211875"/>
            <a:ext cx="0" cy="1701098"/>
          </a:xfrm>
          <a:prstGeom prst="lin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39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="" xmlns:a16="http://schemas.microsoft.com/office/drawing/2014/main" id="{F6B6B641-94AE-45BC-A042-35286702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42" y="932307"/>
            <a:ext cx="2057143" cy="45714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="" xmlns:a16="http://schemas.microsoft.com/office/drawing/2014/main" id="{8B730969-4EE5-4E76-9AAB-4950E69710DD}"/>
              </a:ext>
            </a:extLst>
          </p:cNvPr>
          <p:cNvSpPr txBox="1"/>
          <p:nvPr/>
        </p:nvSpPr>
        <p:spPr>
          <a:xfrm>
            <a:off x="5703904" y="6488668"/>
            <a:ext cx="354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Fig. 5 detail setting of identification </a:t>
            </a:r>
            <a:endParaRPr kumimoji="1" lang="ja-JP" altLang="en-US" dirty="0"/>
          </a:p>
        </p:txBody>
      </p:sp>
      <p:cxnSp>
        <p:nvCxnSpPr>
          <p:cNvPr id="7" name="直線矢印コネクタ 6">
            <a:extLst>
              <a:ext uri="{FF2B5EF4-FFF2-40B4-BE49-F238E27FC236}">
                <a16:creationId xmlns="" xmlns:a16="http://schemas.microsoft.com/office/drawing/2014/main" id="{8A9EA675-71F6-4A67-80BC-FB6B8E8AF897}"/>
              </a:ext>
            </a:extLst>
          </p:cNvPr>
          <p:cNvCxnSpPr>
            <a:cxnSpLocks/>
          </p:cNvCxnSpPr>
          <p:nvPr/>
        </p:nvCxnSpPr>
        <p:spPr>
          <a:xfrm flipH="1">
            <a:off x="1853967" y="1510018"/>
            <a:ext cx="1073791" cy="70467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="" xmlns:a16="http://schemas.microsoft.com/office/drawing/2014/main" id="{5A155FBD-3BB1-47F3-B655-E64CFCC899D6}"/>
              </a:ext>
            </a:extLst>
          </p:cNvPr>
          <p:cNvSpPr txBox="1"/>
          <p:nvPr/>
        </p:nvSpPr>
        <p:spPr>
          <a:xfrm>
            <a:off x="2942689" y="1325352"/>
            <a:ext cx="434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Enter the name of element you want to add 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4B4F2D9A-FB4F-4361-A807-2C3333D0EAF5}"/>
              </a:ext>
            </a:extLst>
          </p:cNvPr>
          <p:cNvSpPr txBox="1"/>
          <p:nvPr/>
        </p:nvSpPr>
        <p:spPr>
          <a:xfrm>
            <a:off x="3093690" y="2171468"/>
            <a:ext cx="287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Change the atomic number </a:t>
            </a:r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90AA8ABC-B483-4043-BC98-0E103FB37B0D}"/>
              </a:ext>
            </a:extLst>
          </p:cNvPr>
          <p:cNvSpPr/>
          <p:nvPr/>
        </p:nvSpPr>
        <p:spPr>
          <a:xfrm>
            <a:off x="1997276" y="2214694"/>
            <a:ext cx="715209" cy="2866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="" xmlns:a16="http://schemas.microsoft.com/office/drawing/2014/main" id="{741587A5-0B55-4B05-92D4-9AD62022C57C}"/>
              </a:ext>
            </a:extLst>
          </p:cNvPr>
          <p:cNvCxnSpPr>
            <a:cxnSpLocks/>
          </p:cNvCxnSpPr>
          <p:nvPr/>
        </p:nvCxnSpPr>
        <p:spPr>
          <a:xfrm flipH="1" flipV="1">
            <a:off x="2791688" y="2356134"/>
            <a:ext cx="302002" cy="3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9F57F624-379C-445B-BC7F-A8B96E319245}"/>
              </a:ext>
            </a:extLst>
          </p:cNvPr>
          <p:cNvSpPr txBox="1"/>
          <p:nvPr/>
        </p:nvSpPr>
        <p:spPr>
          <a:xfrm>
            <a:off x="3014487" y="2458092"/>
            <a:ext cx="406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delete the element from the element list 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="" xmlns:a16="http://schemas.microsoft.com/office/drawing/2014/main" id="{400EA0C9-E239-4C78-A165-580D60CAB639}"/>
              </a:ext>
            </a:extLst>
          </p:cNvPr>
          <p:cNvCxnSpPr>
            <a:cxnSpLocks/>
          </p:cNvCxnSpPr>
          <p:nvPr/>
        </p:nvCxnSpPr>
        <p:spPr>
          <a:xfrm flipH="1" flipV="1">
            <a:off x="2712485" y="2642758"/>
            <a:ext cx="302002" cy="3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1CD26388-F739-48CA-BDF3-B0E6B6843ED3}"/>
              </a:ext>
            </a:extLst>
          </p:cNvPr>
          <p:cNvSpPr txBox="1"/>
          <p:nvPr/>
        </p:nvSpPr>
        <p:spPr>
          <a:xfrm>
            <a:off x="3014487" y="2869496"/>
            <a:ext cx="420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add the element from the candidate list 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="" xmlns:a16="http://schemas.microsoft.com/office/drawing/2014/main" id="{CD6538A1-477C-42EB-92B2-482852E82F00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853967" y="2823682"/>
            <a:ext cx="1160520" cy="2304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6CEC5D3B-AC00-4CA6-BE6D-BE7E4DEF97EC}"/>
              </a:ext>
            </a:extLst>
          </p:cNvPr>
          <p:cNvSpPr txBox="1"/>
          <p:nvPr/>
        </p:nvSpPr>
        <p:spPr>
          <a:xfrm>
            <a:off x="3093690" y="3263445"/>
            <a:ext cx="4203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candidate list is shown when you indicate the any peaks on the spectrum</a:t>
            </a:r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="" xmlns:a16="http://schemas.microsoft.com/office/drawing/2014/main" id="{1244E821-446B-4F75-9BA6-B97A6F97D6B6}"/>
              </a:ext>
            </a:extLst>
          </p:cNvPr>
          <p:cNvCxnSpPr>
            <a:cxnSpLocks/>
          </p:cNvCxnSpPr>
          <p:nvPr/>
        </p:nvCxnSpPr>
        <p:spPr>
          <a:xfrm flipH="1">
            <a:off x="2347498" y="3544665"/>
            <a:ext cx="7461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="" xmlns:a16="http://schemas.microsoft.com/office/drawing/2014/main" id="{28F05726-5C69-4D68-971F-F2D2107C0405}"/>
              </a:ext>
            </a:extLst>
          </p:cNvPr>
          <p:cNvSpPr txBox="1"/>
          <p:nvPr/>
        </p:nvSpPr>
        <p:spPr>
          <a:xfrm>
            <a:off x="3300854" y="4088910"/>
            <a:ext cx="507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Identified elements list to be quantified or mapped</a:t>
            </a:r>
            <a:endParaRPr kumimoji="1" lang="ja-JP" altLang="en-US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="" xmlns:a16="http://schemas.microsoft.com/office/drawing/2014/main" id="{FE553860-9D6B-449E-8536-15B71A5717A4}"/>
              </a:ext>
            </a:extLst>
          </p:cNvPr>
          <p:cNvCxnSpPr>
            <a:cxnSpLocks/>
          </p:cNvCxnSpPr>
          <p:nvPr/>
        </p:nvCxnSpPr>
        <p:spPr>
          <a:xfrm flipH="1" flipV="1">
            <a:off x="1224793" y="3544665"/>
            <a:ext cx="2076061" cy="7289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CA257567-BCF8-4E86-9C83-0BB500162B0C}"/>
              </a:ext>
            </a:extLst>
          </p:cNvPr>
          <p:cNvSpPr txBox="1"/>
          <p:nvPr/>
        </p:nvSpPr>
        <p:spPr>
          <a:xfrm>
            <a:off x="3300853" y="4703990"/>
            <a:ext cx="507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 checked, only α</a:t>
            </a:r>
            <a:r>
              <a:rPr kumimoji="1" lang="ja-JP" altLang="en-US" dirty="0"/>
              <a:t> </a:t>
            </a:r>
            <a:r>
              <a:rPr kumimoji="1" lang="en-US" altLang="ja-JP" dirty="0"/>
              <a:t>lines</a:t>
            </a:r>
            <a:r>
              <a:rPr kumimoji="1" lang="ja-JP" altLang="en-US" dirty="0"/>
              <a:t> </a:t>
            </a:r>
            <a:r>
              <a:rPr kumimoji="1" lang="en-US" altLang="ja-JP" dirty="0"/>
              <a:t>are displayed</a:t>
            </a:r>
            <a:r>
              <a:rPr kumimoji="1" lang="ja-JP" altLang="en-US" dirty="0"/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="" xmlns:a16="http://schemas.microsoft.com/office/drawing/2014/main" id="{B667A3C8-2641-41E4-B1EA-AB293CB9A065}"/>
              </a:ext>
            </a:extLst>
          </p:cNvPr>
          <p:cNvCxnSpPr>
            <a:cxnSpLocks/>
          </p:cNvCxnSpPr>
          <p:nvPr/>
        </p:nvCxnSpPr>
        <p:spPr>
          <a:xfrm flipH="1" flipV="1">
            <a:off x="1480871" y="4334628"/>
            <a:ext cx="1819983" cy="5309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CECB4B37-EF87-4238-8BAB-963D66B706B7}"/>
              </a:ext>
            </a:extLst>
          </p:cNvPr>
          <p:cNvSpPr txBox="1"/>
          <p:nvPr/>
        </p:nvSpPr>
        <p:spPr>
          <a:xfrm>
            <a:off x="3070672" y="1887537"/>
            <a:ext cx="2325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Close the detail setting</a:t>
            </a:r>
            <a:endParaRPr kumimoji="1"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="" xmlns:a16="http://schemas.microsoft.com/office/drawing/2014/main" id="{D444E615-4661-490C-8B9A-88E2DBF5109A}"/>
              </a:ext>
            </a:extLst>
          </p:cNvPr>
          <p:cNvCxnSpPr>
            <a:cxnSpLocks/>
          </p:cNvCxnSpPr>
          <p:nvPr/>
        </p:nvCxnSpPr>
        <p:spPr>
          <a:xfrm flipH="1" flipV="1">
            <a:off x="2768670" y="2072203"/>
            <a:ext cx="302002" cy="374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2495177" y="108264"/>
            <a:ext cx="3879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/>
              <a:t>Detail setting of identification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60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2495177" y="108264"/>
            <a:ext cx="440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400" dirty="0" smtClean="0"/>
              <a:t>How to change the mapping color</a:t>
            </a:r>
            <a:endParaRPr kumimoji="1"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" y="1009559"/>
            <a:ext cx="2390476" cy="264761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2925CC1A-5526-40B2-80DB-75010D2637E5}"/>
              </a:ext>
            </a:extLst>
          </p:cNvPr>
          <p:cNvSpPr txBox="1"/>
          <p:nvPr/>
        </p:nvSpPr>
        <p:spPr>
          <a:xfrm>
            <a:off x="1316393" y="3698413"/>
            <a:ext cx="2291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Press this to open the details</a:t>
            </a:r>
            <a:endParaRPr kumimoji="1" lang="ja-JP" altLang="en-US" sz="1400" dirty="0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="" xmlns:a16="http://schemas.microsoft.com/office/drawing/2014/main" id="{802C90D1-7234-4D0D-A88F-4F283E2A0DD9}"/>
              </a:ext>
            </a:extLst>
          </p:cNvPr>
          <p:cNvCxnSpPr>
            <a:cxnSpLocks/>
          </p:cNvCxnSpPr>
          <p:nvPr/>
        </p:nvCxnSpPr>
        <p:spPr>
          <a:xfrm flipV="1">
            <a:off x="2899720" y="2202461"/>
            <a:ext cx="11342" cy="149595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86" y="988766"/>
            <a:ext cx="2295238" cy="4200000"/>
          </a:xfrm>
          <a:prstGeom prst="rect">
            <a:avLst/>
          </a:prstGeom>
        </p:spPr>
      </p:pic>
      <p:cxnSp>
        <p:nvCxnSpPr>
          <p:cNvPr id="31" name="直線矢印コネクタ 30">
            <a:extLst>
              <a:ext uri="{FF2B5EF4-FFF2-40B4-BE49-F238E27FC236}">
                <a16:creationId xmlns="" xmlns:a16="http://schemas.microsoft.com/office/drawing/2014/main" id="{679197DC-8DC7-462A-9AF0-42668FA6E39B}"/>
              </a:ext>
            </a:extLst>
          </p:cNvPr>
          <p:cNvCxnSpPr>
            <a:cxnSpLocks/>
          </p:cNvCxnSpPr>
          <p:nvPr/>
        </p:nvCxnSpPr>
        <p:spPr>
          <a:xfrm flipH="1" flipV="1">
            <a:off x="5439223" y="1657596"/>
            <a:ext cx="1456774" cy="64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FA86D84E-0854-4B7C-8241-32219515D828}"/>
              </a:ext>
            </a:extLst>
          </p:cNvPr>
          <p:cNvSpPr txBox="1"/>
          <p:nvPr/>
        </p:nvSpPr>
        <p:spPr>
          <a:xfrm>
            <a:off x="6912377" y="1503707"/>
            <a:ext cx="171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①</a:t>
            </a:r>
            <a:r>
              <a:rPr kumimoji="1" lang="en-US" altLang="ja-JP" sz="1400" dirty="0" smtClean="0"/>
              <a:t>Remove this check</a:t>
            </a:r>
            <a:endParaRPr kumimoji="1" lang="en-US" altLang="ja-JP" sz="1400" dirty="0"/>
          </a:p>
          <a:p>
            <a:r>
              <a:rPr kumimoji="1" lang="ja-JP" altLang="en-US" sz="1400" dirty="0" smtClean="0"/>
              <a:t>④</a:t>
            </a:r>
            <a:r>
              <a:rPr kumimoji="1" lang="en-US" altLang="ja-JP" sz="1400" dirty="0" smtClean="0"/>
              <a:t>Set this check</a:t>
            </a:r>
            <a:endParaRPr kumimoji="1" lang="ja-JP" altLang="en-US" sz="1400" dirty="0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="" xmlns:a16="http://schemas.microsoft.com/office/drawing/2014/main" id="{679197DC-8DC7-462A-9AF0-42668FA6E39B}"/>
              </a:ext>
            </a:extLst>
          </p:cNvPr>
          <p:cNvCxnSpPr>
            <a:cxnSpLocks/>
          </p:cNvCxnSpPr>
          <p:nvPr/>
        </p:nvCxnSpPr>
        <p:spPr>
          <a:xfrm flipH="1">
            <a:off x="6382456" y="3134264"/>
            <a:ext cx="554731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FA86D84E-0854-4B7C-8241-32219515D828}"/>
              </a:ext>
            </a:extLst>
          </p:cNvPr>
          <p:cNvSpPr txBox="1"/>
          <p:nvPr/>
        </p:nvSpPr>
        <p:spPr>
          <a:xfrm>
            <a:off x="6937187" y="2872654"/>
            <a:ext cx="1789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②</a:t>
            </a:r>
            <a:r>
              <a:rPr kumimoji="1" lang="en-US" altLang="ja-JP" sz="1400" dirty="0" smtClean="0"/>
              <a:t>Select </a:t>
            </a:r>
            <a:r>
              <a:rPr kumimoji="1" lang="en-US" altLang="ja-JP" sz="1400" dirty="0" smtClean="0"/>
              <a:t>the element</a:t>
            </a:r>
          </a:p>
          <a:p>
            <a:r>
              <a:rPr kumimoji="1" lang="en-US" altLang="ja-JP" sz="1400" dirty="0" smtClean="0"/>
              <a:t>    to be changed color</a:t>
            </a:r>
            <a:endParaRPr kumimoji="1" lang="ja-JP" altLang="en-US" sz="1400" dirty="0"/>
          </a:p>
        </p:txBody>
      </p:sp>
      <p:sp>
        <p:nvSpPr>
          <p:cNvPr id="35" name="右中かっこ 34"/>
          <p:cNvSpPr/>
          <p:nvPr/>
        </p:nvSpPr>
        <p:spPr>
          <a:xfrm>
            <a:off x="6211093" y="2979950"/>
            <a:ext cx="45719" cy="321277"/>
          </a:xfrm>
          <a:prstGeom prst="rightBrace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="" xmlns:a16="http://schemas.microsoft.com/office/drawing/2014/main" id="{679197DC-8DC7-462A-9AF0-42668FA6E39B}"/>
              </a:ext>
            </a:extLst>
          </p:cNvPr>
          <p:cNvCxnSpPr>
            <a:cxnSpLocks/>
          </p:cNvCxnSpPr>
          <p:nvPr/>
        </p:nvCxnSpPr>
        <p:spPr>
          <a:xfrm flipH="1">
            <a:off x="5370010" y="2445764"/>
            <a:ext cx="1567177" cy="3247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FA86D84E-0854-4B7C-8241-32219515D828}"/>
              </a:ext>
            </a:extLst>
          </p:cNvPr>
          <p:cNvSpPr txBox="1"/>
          <p:nvPr/>
        </p:nvSpPr>
        <p:spPr>
          <a:xfrm>
            <a:off x="6937187" y="2295902"/>
            <a:ext cx="1562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③</a:t>
            </a:r>
            <a:r>
              <a:rPr kumimoji="1" lang="en-US" altLang="ja-JP" sz="1400" dirty="0" smtClean="0"/>
              <a:t>Select new color</a:t>
            </a:r>
            <a:endParaRPr kumimoji="1" lang="ja-JP" altLang="en-US" sz="1400" dirty="0"/>
          </a:p>
        </p:txBody>
      </p:sp>
      <p:sp>
        <p:nvSpPr>
          <p:cNvPr id="39" name="右矢印 38"/>
          <p:cNvSpPr/>
          <p:nvPr/>
        </p:nvSpPr>
        <p:spPr>
          <a:xfrm>
            <a:off x="3542054" y="2218739"/>
            <a:ext cx="462840" cy="229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853514" y="6170141"/>
            <a:ext cx="5948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process must be done in advance of the start of mapping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646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539</Words>
  <Application>Microsoft Office PowerPoint</Application>
  <PresentationFormat>画面に合わせる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Makoto</dc:creator>
  <cp:lastModifiedBy>June</cp:lastModifiedBy>
  <cp:revision>17</cp:revision>
  <cp:lastPrinted>2018-09-12T23:32:47Z</cp:lastPrinted>
  <dcterms:created xsi:type="dcterms:W3CDTF">2018-09-12T18:59:36Z</dcterms:created>
  <dcterms:modified xsi:type="dcterms:W3CDTF">2018-09-17T05:48:11Z</dcterms:modified>
</cp:coreProperties>
</file>